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Libre Baskerville" panose="02000000000000000000" pitchFamily="2" charset="0"/>
      <p:regular r:id="rId22"/>
    </p:embeddedFont>
    <p:embeddedFont>
      <p:font typeface="Open Sans" panose="020B0606030504020204" pitchFamily="3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61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56322"/>
            <a:ext cx="74480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DevOps Auto-Deploy System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7405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Pipeline for Static Web Applications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41483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Graduation Project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95561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DEPI - DevOps Engineer Track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959" y="429697"/>
            <a:ext cx="4950381" cy="488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&amp; Best Practices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624959" y="1230392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1169" y="1386602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114" y="1515428"/>
            <a:ext cx="210860" cy="210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1169" y="2011561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Token Security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81169" y="2349460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Never store tokens in scripts; use environment variables or runtime input only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7393305" y="1230392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549515" y="1386602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460" y="1515428"/>
            <a:ext cx="210860" cy="210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49515" y="2011561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 Validation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549515" y="2349460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 all folder paths and user inputs before processing to prevent errors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624959" y="2911792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781169" y="3068003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114" y="3196828"/>
            <a:ext cx="210860" cy="210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81169" y="3692962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 Ignore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781169" y="4030861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.gitignore to prevent sensitive files from being uploaded to GitHub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7393305" y="2911792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549515" y="3068003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8460" y="3196828"/>
            <a:ext cx="210860" cy="21086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49515" y="3692962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Unique Naming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7549515" y="4030861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unique Netlify subdomains with random IDs to avoid conflicts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624959" y="4593193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81169" y="4749403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0114" y="4878229"/>
            <a:ext cx="210860" cy="21086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81169" y="5374362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Version Control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781169" y="5712262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Git commits provide auditing trail and rollback capability</a:t>
            </a:r>
            <a:endParaRPr lang="en-US" sz="1200" dirty="0"/>
          </a:p>
        </p:txBody>
      </p:sp>
      <p:sp>
        <p:nvSpPr>
          <p:cNvPr id="28" name="Shape 21"/>
          <p:cNvSpPr/>
          <p:nvPr/>
        </p:nvSpPr>
        <p:spPr>
          <a:xfrm>
            <a:off x="7393305" y="4593193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7549515" y="4749403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78460" y="4878229"/>
            <a:ext cx="210860" cy="21086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49515" y="5374362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Fail-Fast Approach</a:t>
            </a:r>
            <a:endParaRPr lang="en-US" sz="1500" dirty="0"/>
          </a:p>
        </p:txBody>
      </p:sp>
      <p:sp>
        <p:nvSpPr>
          <p:cNvPr id="32" name="Text 24"/>
          <p:cNvSpPr/>
          <p:nvPr/>
        </p:nvSpPr>
        <p:spPr>
          <a:xfrm>
            <a:off x="7549515" y="5712262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Script exits immediately on errors with clear messages</a:t>
            </a:r>
            <a:endParaRPr lang="en-US" sz="1200" dirty="0"/>
          </a:p>
        </p:txBody>
      </p:sp>
      <p:sp>
        <p:nvSpPr>
          <p:cNvPr id="33" name="Shape 25"/>
          <p:cNvSpPr/>
          <p:nvPr/>
        </p:nvSpPr>
        <p:spPr>
          <a:xfrm>
            <a:off x="624959" y="6274594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26"/>
          <p:cNvSpPr/>
          <p:nvPr/>
        </p:nvSpPr>
        <p:spPr>
          <a:xfrm>
            <a:off x="781169" y="6430804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0114" y="6559629"/>
            <a:ext cx="210860" cy="210860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781169" y="7055763"/>
            <a:ext cx="1953220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Authentication</a:t>
            </a:r>
            <a:endParaRPr lang="en-US" sz="1500" dirty="0"/>
          </a:p>
        </p:txBody>
      </p:sp>
      <p:sp>
        <p:nvSpPr>
          <p:cNvPr id="37" name="Text 28"/>
          <p:cNvSpPr/>
          <p:nvPr/>
        </p:nvSpPr>
        <p:spPr>
          <a:xfrm>
            <a:off x="781169" y="7393662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token-based authentication for GitHub and Netlify APIs</a:t>
            </a:r>
            <a:endParaRPr lang="en-US" sz="1200" dirty="0"/>
          </a:p>
        </p:txBody>
      </p:sp>
      <p:sp>
        <p:nvSpPr>
          <p:cNvPr id="38" name="Shape 29"/>
          <p:cNvSpPr/>
          <p:nvPr/>
        </p:nvSpPr>
        <p:spPr>
          <a:xfrm>
            <a:off x="7393305" y="6274594"/>
            <a:ext cx="6612136" cy="152519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0"/>
          <p:cNvSpPr/>
          <p:nvPr/>
        </p:nvSpPr>
        <p:spPr>
          <a:xfrm>
            <a:off x="7549515" y="6430804"/>
            <a:ext cx="468749" cy="468749"/>
          </a:xfrm>
          <a:prstGeom prst="roundRect">
            <a:avLst>
              <a:gd name="adj" fmla="val 19505291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0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78460" y="6559629"/>
            <a:ext cx="210860" cy="210860"/>
          </a:xfrm>
          <a:prstGeom prst="rect">
            <a:avLst/>
          </a:prstGeom>
        </p:spPr>
      </p:pic>
      <p:sp>
        <p:nvSpPr>
          <p:cNvPr id="41" name="Text 31"/>
          <p:cNvSpPr/>
          <p:nvPr/>
        </p:nvSpPr>
        <p:spPr>
          <a:xfrm>
            <a:off x="7549515" y="7055763"/>
            <a:ext cx="213681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 Persistent Storage</a:t>
            </a:r>
            <a:endParaRPr lang="en-US" sz="1500" dirty="0"/>
          </a:p>
        </p:txBody>
      </p:sp>
      <p:sp>
        <p:nvSpPr>
          <p:cNvPr id="42" name="Text 32"/>
          <p:cNvSpPr/>
          <p:nvPr/>
        </p:nvSpPr>
        <p:spPr>
          <a:xfrm>
            <a:off x="7549515" y="7393662"/>
            <a:ext cx="629971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Tokens handled at runtime only, never saved to disk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3066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2423" y="389096"/>
            <a:ext cx="5469493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Testing and Quality Assurance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052423" y="887968"/>
            <a:ext cx="231481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Testing Methodology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052423" y="1365409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testing with various HTML projects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6052423" y="1641396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Folder validation and error message verification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6052423" y="1917383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 push and repository creation testing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6052423" y="2193369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Netlify deployment and URL generation testing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6052423" y="2469356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deployment tests for unique URL generation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052423" y="2745343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directory testing (React, Vue projects)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6052423" y="3183969"/>
            <a:ext cx="2122765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 Results</a:t>
            </a:r>
            <a:endParaRPr lang="en-US" sz="16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23" y="3736538"/>
            <a:ext cx="70723" cy="7072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264593" y="3661410"/>
            <a:ext cx="17690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 Folder Path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6264593" y="3967401"/>
            <a:ext cx="37053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744" y="3736538"/>
            <a:ext cx="70723" cy="707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358914" y="3661410"/>
            <a:ext cx="17690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Invalid Folder Path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10358914" y="3967401"/>
            <a:ext cx="370546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Correct error displayed</a:t>
            </a:r>
            <a:endParaRPr lang="en-US" sz="11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23" y="4567238"/>
            <a:ext cx="70723" cy="7072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264593" y="4492109"/>
            <a:ext cx="2554724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Repository Creation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6264593" y="4798100"/>
            <a:ext cx="37053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744" y="4567238"/>
            <a:ext cx="70723" cy="7072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0358914" y="4492109"/>
            <a:ext cx="17690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Code Push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10358914" y="4798100"/>
            <a:ext cx="370546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23" y="5397937"/>
            <a:ext cx="70723" cy="70723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264593" y="5322808"/>
            <a:ext cx="185285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Netlify Site Creation</a:t>
            </a:r>
            <a:endParaRPr lang="en-US" sz="1350" dirty="0"/>
          </a:p>
        </p:txBody>
      </p:sp>
      <p:sp>
        <p:nvSpPr>
          <p:cNvPr id="26" name="Text 18"/>
          <p:cNvSpPr/>
          <p:nvPr/>
        </p:nvSpPr>
        <p:spPr>
          <a:xfrm>
            <a:off x="6264593" y="5628799"/>
            <a:ext cx="37053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744" y="5397937"/>
            <a:ext cx="70723" cy="70723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10358914" y="5322808"/>
            <a:ext cx="18121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HTML Deployment</a:t>
            </a:r>
            <a:endParaRPr lang="en-US" sz="1350" dirty="0"/>
          </a:p>
        </p:txBody>
      </p:sp>
      <p:sp>
        <p:nvSpPr>
          <p:cNvPr id="29" name="Text 20"/>
          <p:cNvSpPr/>
          <p:nvPr/>
        </p:nvSpPr>
        <p:spPr>
          <a:xfrm>
            <a:off x="10358914" y="5628799"/>
            <a:ext cx="370546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23" y="6228636"/>
            <a:ext cx="70723" cy="7072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6264593" y="6153507"/>
            <a:ext cx="223063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React Build Deployment</a:t>
            </a:r>
            <a:endParaRPr lang="en-US" sz="1350" dirty="0"/>
          </a:p>
        </p:txBody>
      </p:sp>
      <p:sp>
        <p:nvSpPr>
          <p:cNvPr id="32" name="Text 22"/>
          <p:cNvSpPr/>
          <p:nvPr/>
        </p:nvSpPr>
        <p:spPr>
          <a:xfrm>
            <a:off x="6264593" y="6459498"/>
            <a:ext cx="370534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744" y="6228636"/>
            <a:ext cx="70723" cy="70723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10358914" y="6153507"/>
            <a:ext cx="2205395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Unique URL Generation</a:t>
            </a:r>
            <a:endParaRPr lang="en-US" sz="1350" dirty="0"/>
          </a:p>
        </p:txBody>
      </p:sp>
      <p:sp>
        <p:nvSpPr>
          <p:cNvPr id="35" name="Text 24"/>
          <p:cNvSpPr/>
          <p:nvPr/>
        </p:nvSpPr>
        <p:spPr>
          <a:xfrm>
            <a:off x="10358914" y="6459498"/>
            <a:ext cx="370546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pic>
        <p:nvPicPr>
          <p:cNvPr id="36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23" y="7059335"/>
            <a:ext cx="70723" cy="70723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6264593" y="6984206"/>
            <a:ext cx="17690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Handling</a:t>
            </a:r>
            <a:endParaRPr lang="en-US" sz="1350" dirty="0"/>
          </a:p>
        </p:txBody>
      </p:sp>
      <p:sp>
        <p:nvSpPr>
          <p:cNvPr id="38" name="Text 26"/>
          <p:cNvSpPr/>
          <p:nvPr/>
        </p:nvSpPr>
        <p:spPr>
          <a:xfrm>
            <a:off x="6264593" y="7290197"/>
            <a:ext cx="779978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Passed</a:t>
            </a:r>
            <a:endParaRPr lang="en-US" sz="1100" dirty="0"/>
          </a:p>
        </p:txBody>
      </p:sp>
      <p:sp>
        <p:nvSpPr>
          <p:cNvPr id="39" name="Text 27"/>
          <p:cNvSpPr/>
          <p:nvPr/>
        </p:nvSpPr>
        <p:spPr>
          <a:xfrm>
            <a:off x="6052423" y="7691080"/>
            <a:ext cx="8011954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tests completed successfully with proper error handling and user feedback.</a:t>
            </a: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492800"/>
            <a:ext cx="4480560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Results and Impact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16875" y="1124426"/>
            <a:ext cx="304716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Achievements: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16875" y="1729145"/>
            <a:ext cx="771024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Successfully automated complete deployment pipeline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16875" y="2086094"/>
            <a:ext cx="771024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Reduced deployment time from 10+ minutes to under 1 minute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16875" y="2443043"/>
            <a:ext cx="771024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Eliminated manual configuration errors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16875" y="2799993"/>
            <a:ext cx="771024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Created reusable, extensible CLI tool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16875" y="3156942"/>
            <a:ext cx="771024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Demonstrated practical DevOps principles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16875" y="371998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Metrics: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16875" y="4324707"/>
            <a:ext cx="771024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100% automation of deployment tasks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16875" y="4674037"/>
            <a:ext cx="771024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90%+ time savings compared to manual deployment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16875" y="5023366"/>
            <a:ext cx="771024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 configuration errors in automated deployments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16875" y="5372695"/>
            <a:ext cx="771024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for multiple project types (static HTML, React, Vue)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16875" y="5722025"/>
            <a:ext cx="771024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URL generation prevents conflicts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16875" y="6277451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Impact: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716875" y="6882170"/>
            <a:ext cx="7710249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significantly improves developer productivity by eliminating repetitive deployment tasks, reduces human error, and provides a reproducible workflow ideal for small projects and DevOps learning.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421" y="534591"/>
            <a:ext cx="5661422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and Solutions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303770" y="1435894"/>
            <a:ext cx="22860" cy="6258997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12672" y="1622227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17378" y="1435894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83279" y="1468815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4237673" y="1496258"/>
            <a:ext cx="219825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Authentication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03421" y="1876425"/>
            <a:ext cx="573250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Managing secure token handling without persistent storage</a:t>
            </a:r>
            <a:endParaRPr lang="en-US" sz="1350" dirty="0"/>
          </a:p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Runtime token input with validation and support for environment variables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90162" y="2677358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17378" y="2491026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83279" y="2523946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8194477" y="2551390"/>
            <a:ext cx="228171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Unique Site Naming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194477" y="2931557"/>
            <a:ext cx="573250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Netlify site name conflicts when deploying multiple times</a:t>
            </a:r>
            <a:endParaRPr lang="en-US" sz="135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Implemented random ID generation appended to project name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612672" y="3586758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117378" y="3400425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83279" y="3433346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3738563" y="3460790"/>
            <a:ext cx="269736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Folder Structure Variety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03421" y="3840956"/>
            <a:ext cx="573250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Different projects have different deployment folders (., build, dist, public)</a:t>
            </a:r>
            <a:endParaRPr lang="en-US" sz="1350" dirty="0"/>
          </a:p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Added user prompt for folder selection with validation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490162" y="4496276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117378" y="4309943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83279" y="4342864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8194477" y="4370308"/>
            <a:ext cx="219825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Handling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194477" y="4750475"/>
            <a:ext cx="573250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Multiple failure points in deployment pipeline</a:t>
            </a:r>
            <a:endParaRPr lang="en-US" sz="135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Implemented fail-fast approach with clear error messages at each step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612672" y="5405795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117378" y="5219462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83279" y="5252383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3244096" y="5279827"/>
            <a:ext cx="3191828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 Repository Management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703421" y="5659993"/>
            <a:ext cx="5732502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Handling existing Git configurations and remote origins</a:t>
            </a:r>
            <a:endParaRPr lang="en-US" sz="1350" dirty="0"/>
          </a:p>
          <a:p>
            <a:pPr marL="0" indent="0" algn="r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Remove existing origins and force push to ensure clean deployment</a:t>
            </a:r>
            <a:endParaRPr lang="en-US" sz="1350" dirty="0"/>
          </a:p>
        </p:txBody>
      </p:sp>
      <p:sp>
        <p:nvSpPr>
          <p:cNvPr id="29" name="Shape 27"/>
          <p:cNvSpPr/>
          <p:nvPr/>
        </p:nvSpPr>
        <p:spPr>
          <a:xfrm>
            <a:off x="7490162" y="6315313"/>
            <a:ext cx="527566" cy="22860"/>
          </a:xfrm>
          <a:prstGeom prst="roundRect">
            <a:avLst>
              <a:gd name="adj" fmla="val 115399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7117378" y="6128980"/>
            <a:ext cx="395645" cy="395645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183279" y="6161901"/>
            <a:ext cx="26372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8194477" y="6189345"/>
            <a:ext cx="3355777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Cross-Platform Compatibility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8194477" y="6569512"/>
            <a:ext cx="5732502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Ensuring script works across different Unix/Linux environments</a:t>
            </a:r>
            <a:endParaRPr lang="en-US" sz="135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Used standard Bash commands and tested on multiple distributions</a:t>
            </a:r>
            <a:endParaRPr lang="en-US" sz="13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196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271" y="2571988"/>
            <a:ext cx="4039314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Roadmap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46271" y="3319224"/>
            <a:ext cx="646271" cy="969407"/>
          </a:xfrm>
          <a:prstGeom prst="roundRect">
            <a:avLst>
              <a:gd name="adj" fmla="val 36001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48201" y="3652480"/>
            <a:ext cx="24229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454110" y="3480792"/>
            <a:ext cx="249162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 2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454110" y="3830122"/>
            <a:ext cx="1253001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Docker container deployment, Kubernetes orchestration, custom domain support, team collaboration features, analytics dashboard.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46271" y="4450199"/>
            <a:ext cx="646271" cy="969407"/>
          </a:xfrm>
          <a:prstGeom prst="roundRect">
            <a:avLst>
              <a:gd name="adj" fmla="val 36001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48201" y="4783455"/>
            <a:ext cx="24229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454110" y="4611767"/>
            <a:ext cx="201965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 3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454110" y="4961096"/>
            <a:ext cx="1253001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Multi-cloud deployment (AWS, Azure, GCP), AI-powered build optimization, automated testing generation, cost optimization recommendations, mobile application.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46271" y="5581174"/>
            <a:ext cx="646271" cy="969407"/>
          </a:xfrm>
          <a:prstGeom prst="roundRect">
            <a:avLst>
              <a:gd name="adj" fmla="val 36001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48201" y="5914430"/>
            <a:ext cx="24229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454110" y="5742742"/>
            <a:ext cx="202739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Phase 4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454110" y="6092071"/>
            <a:ext cx="1253001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Enterprise features, on-premise deployment option, advanced security features, compliance certifications, white-label solution.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46271" y="6732270"/>
            <a:ext cx="13337858" cy="944999"/>
          </a:xfrm>
          <a:prstGeom prst="roundRect">
            <a:avLst>
              <a:gd name="adj" fmla="val 2565"/>
            </a:avLst>
          </a:prstGeom>
          <a:solidFill>
            <a:srgbClr val="C3C2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39" y="6983254"/>
            <a:ext cx="201930" cy="16156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171337" y="6934200"/>
            <a:ext cx="12651224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 Plans:</a:t>
            </a: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Microservices architecture, load balancing, auto-scaling groups, CDN integration, multi-region deployment, GraphQL API, webhook customization, plugin system, marketplace for templates, and community contributions.</a:t>
            </a:r>
            <a:endParaRPr lang="en-US" sz="12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422" y="565785"/>
            <a:ext cx="3253145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2" y="1313855"/>
            <a:ext cx="5245298" cy="52452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90761" y="1284565"/>
            <a:ext cx="8026717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DevOps Auto-Deploy System successfully demonstrates practical DevOps automation principles through a command-line tool that simplifies deployment workflows. By automating GitHub repository creation, code push, and Netlify deployment, the system reduces deployment time from over 10 minutes to under 1 minute while eliminating manual configuration errors.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6090761" y="2038945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0761" y="2412802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Automation significantly improves developer productivity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6090761" y="2666405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 tools provide powerful, flexible deployment solutions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6090761" y="2920008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integration enables seamless multi-platform workflows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090761" y="3173611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Proper error handling and validation ensure reliability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6090761" y="3427214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Reproducible deployments support DevOps best practices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6090761" y="3765352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Educational Value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090761" y="4139208"/>
            <a:ext cx="8026717" cy="41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serves as an excellent learning tool for understanding CI/CD pipelines, API integration, Bash scripting, and DevOps automation principles. It demonstrates how simple tools can solve real-world deployment challenges.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6090761" y="4685467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Team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090761" y="5059323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Abouelfetouh Ashraf, Abd Alsttar Kamel Hamed, and Mustafa AbdulRazek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6090761" y="5397460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Program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090761" y="5771317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DEPI - DevOps Engineer Track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6090761" y="6109454"/>
            <a:ext cx="195191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Date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090761" y="6483310"/>
            <a:ext cx="8026717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December 2025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715566" y="7101126"/>
            <a:ext cx="13394412" cy="41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"This platform demonstrates that complex DevOps processes can be made accessible to developers of all skill levels. By focusing on automation, reliability, and user experience, we've created a tool that not only solves real-world problems but also serves as a learning platform for DevOps concepts. The project successfully bridges the gap between development and operations, embodying the true spirit of DevOps culture."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520422" y="6954798"/>
            <a:ext cx="15240" cy="708898"/>
          </a:xfrm>
          <a:prstGeom prst="rect">
            <a:avLst/>
          </a:prstGeom>
          <a:solidFill>
            <a:srgbClr val="403CC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634" y="476012"/>
            <a:ext cx="4488418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Executive Summary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1634" y="1431250"/>
            <a:ext cx="7779544" cy="1106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DevOps Auto-Deploy System is a command-line tool that automates the workflow for deploying web projects to GitHub and Netlify. It simplifies CI/CD pipelines for static websites, improves deployment speed, ensures reproducibility, and supports best DevOps practices for small-scale projects.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91634" y="2693194"/>
            <a:ext cx="7779544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Achievement: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Transform deployment from 10+ minutes of manual work to under 1 minute of automated processing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91634" y="3401973"/>
            <a:ext cx="7779544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Users: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Developers, DevOps engineers, startups, and students who need quick and reliable deployment solutions for static websites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900517" y="1556504"/>
            <a:ext cx="5045750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95%</a:t>
            </a:r>
            <a:endParaRPr lang="en-US" sz="4450" dirty="0"/>
          </a:p>
        </p:txBody>
      </p:sp>
      <p:sp>
        <p:nvSpPr>
          <p:cNvPr id="7" name="Text 5"/>
          <p:cNvSpPr/>
          <p:nvPr/>
        </p:nvSpPr>
        <p:spPr>
          <a:xfrm>
            <a:off x="10342721" y="2343150"/>
            <a:ext cx="216134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Tasks Automated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900517" y="2786062"/>
            <a:ext cx="504575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elimination of manual deployment steps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900517" y="3494842"/>
            <a:ext cx="5045750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&lt;5min</a:t>
            </a:r>
            <a:endParaRPr lang="en-US" sz="4450" dirty="0"/>
          </a:p>
        </p:txBody>
      </p:sp>
      <p:sp>
        <p:nvSpPr>
          <p:cNvPr id="10" name="Text 8"/>
          <p:cNvSpPr/>
          <p:nvPr/>
        </p:nvSpPr>
        <p:spPr>
          <a:xfrm>
            <a:off x="10342721" y="4281488"/>
            <a:ext cx="216134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 Time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900517" y="4724400"/>
            <a:ext cx="504575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10+ minutes to under 1 minute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91634" y="5389840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Members: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91634" y="5860852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Abouelfetouh Ashraf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91634" y="6197918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Mustafa AbdulRazek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91634" y="6534983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Abd </a:t>
            </a:r>
            <a:r>
              <a:rPr lang="en-US" sz="135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Alsttar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Kamal Hamed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91634" y="7005995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Digital Egypt Pioneers Initiative (DEPI) – DevOps Engineer Track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91634" y="7477006"/>
            <a:ext cx="1324713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Submission Date: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December 2025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3705"/>
            <a:ext cx="69890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 We're Solving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94143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Developers face significant challenges in deploying websites manually: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48222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repetitive steps to push code to GitHub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86917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Netlify site creation and configuration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25612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 of overwriting files or misconfiguration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464308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Time-consuming and error-prone process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503003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reproducibility across deployments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557081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manual processes waste valuable development time and introduce unnecessary complexity to the deployment workflow.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543758"/>
            <a:ext cx="4943475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90932" y="1557099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2" y="1870353"/>
            <a:ext cx="4217670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0932" y="2014895"/>
            <a:ext cx="247173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90932" y="2442448"/>
            <a:ext cx="4217670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Fully automate GitHub &amp; Netlify deployment process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206246" y="1557099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246" y="1870353"/>
            <a:ext cx="4217789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6246" y="2014895"/>
            <a:ext cx="247173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Speed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206246" y="2442448"/>
            <a:ext cx="421778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deployment time from 10+ minutes to under 1 minute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621679" y="1557099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679" y="1870353"/>
            <a:ext cx="4217789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21679" y="2014895"/>
            <a:ext cx="247173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Simplicity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9621679" y="2442448"/>
            <a:ext cx="421778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user input while maintaining flexibility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0932" y="3421023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32" y="3713917"/>
            <a:ext cx="6425446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0932" y="3878818"/>
            <a:ext cx="247173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Reliability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790932" y="4306372"/>
            <a:ext cx="642544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comprehensive error handling and informative feedback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7414022" y="3421023"/>
            <a:ext cx="19764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5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022" y="3713917"/>
            <a:ext cx="6425446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14022" y="3878818"/>
            <a:ext cx="247173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Best Practices</a:t>
            </a:r>
            <a:endParaRPr lang="en-US" sz="1900" dirty="0"/>
          </a:p>
        </p:txBody>
      </p:sp>
      <p:sp>
        <p:nvSpPr>
          <p:cNvPr id="22" name="Text 15"/>
          <p:cNvSpPr/>
          <p:nvPr/>
        </p:nvSpPr>
        <p:spPr>
          <a:xfrm>
            <a:off x="7414022" y="4306372"/>
            <a:ext cx="642544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DevOps best practices for small-scale projects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90932" y="5191006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Secondary Goals</a:t>
            </a:r>
            <a:endParaRPr lang="en-US" sz="2300" dirty="0"/>
          </a:p>
        </p:txBody>
      </p:sp>
      <p:sp>
        <p:nvSpPr>
          <p:cNvPr id="24" name="Text 17"/>
          <p:cNvSpPr/>
          <p:nvPr/>
        </p:nvSpPr>
        <p:spPr>
          <a:xfrm>
            <a:off x="790932" y="5759291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DevOps best practices</a:t>
            </a:r>
            <a:endParaRPr lang="en-US" sz="1550" dirty="0"/>
          </a:p>
        </p:txBody>
      </p:sp>
      <p:sp>
        <p:nvSpPr>
          <p:cNvPr id="25" name="Text 18"/>
          <p:cNvSpPr/>
          <p:nvPr/>
        </p:nvSpPr>
        <p:spPr>
          <a:xfrm>
            <a:off x="790932" y="6144816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comprehensive logging and monitoring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790932" y="6530340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multiple frameworks and languages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790932" y="6915864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production-grade security</a:t>
            </a:r>
            <a:endParaRPr lang="en-US" sz="1550" dirty="0"/>
          </a:p>
        </p:txBody>
      </p:sp>
      <p:sp>
        <p:nvSpPr>
          <p:cNvPr id="28" name="Text 21"/>
          <p:cNvSpPr/>
          <p:nvPr/>
        </p:nvSpPr>
        <p:spPr>
          <a:xfrm>
            <a:off x="790932" y="7301389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intuitive user interface</a:t>
            </a:r>
            <a:endParaRPr lang="en-US" sz="1550" dirty="0"/>
          </a:p>
        </p:txBody>
      </p:sp>
      <p:sp>
        <p:nvSpPr>
          <p:cNvPr id="29" name="Text 22"/>
          <p:cNvSpPr/>
          <p:nvPr/>
        </p:nvSpPr>
        <p:spPr>
          <a:xfrm>
            <a:off x="7564041" y="5191006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Success Metrics</a:t>
            </a:r>
            <a:endParaRPr lang="en-US" sz="2300" dirty="0"/>
          </a:p>
        </p:txBody>
      </p:sp>
      <p:sp>
        <p:nvSpPr>
          <p:cNvPr id="30" name="Text 23"/>
          <p:cNvSpPr/>
          <p:nvPr/>
        </p:nvSpPr>
        <p:spPr>
          <a:xfrm>
            <a:off x="7564041" y="5759291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Deployment time less than 5 minutes</a:t>
            </a:r>
            <a:endParaRPr lang="en-US" sz="1550" dirty="0"/>
          </a:p>
        </p:txBody>
      </p:sp>
      <p:sp>
        <p:nvSpPr>
          <p:cNvPr id="31" name="Text 24"/>
          <p:cNvSpPr/>
          <p:nvPr/>
        </p:nvSpPr>
        <p:spPr>
          <a:xfrm>
            <a:off x="7564041" y="6144816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99% success rate for supported frameworks</a:t>
            </a:r>
            <a:endParaRPr lang="en-US" sz="1550" dirty="0"/>
          </a:p>
        </p:txBody>
      </p:sp>
      <p:sp>
        <p:nvSpPr>
          <p:cNvPr id="32" name="Text 25"/>
          <p:cNvSpPr/>
          <p:nvPr/>
        </p:nvSpPr>
        <p:spPr>
          <a:xfrm>
            <a:off x="7564041" y="6530340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 manual configuration required</a:t>
            </a:r>
            <a:endParaRPr lang="en-US" sz="1550" dirty="0"/>
          </a:p>
        </p:txBody>
      </p:sp>
      <p:sp>
        <p:nvSpPr>
          <p:cNvPr id="33" name="Text 26"/>
          <p:cNvSpPr/>
          <p:nvPr/>
        </p:nvSpPr>
        <p:spPr>
          <a:xfrm>
            <a:off x="7564041" y="6915864"/>
            <a:ext cx="628304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satisfaction greater than 90%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07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0294" y="1717000"/>
            <a:ext cx="2913817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50294" y="2237661"/>
            <a:ext cx="13729811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orchestrates local project packaging, communicates with GitHub and Netlify APIs, and deploys automatically through a command-line interface.</a:t>
            </a:r>
            <a:endParaRPr lang="en-US" sz="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94" y="2544366"/>
            <a:ext cx="6864906" cy="4502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2808" y="3107174"/>
            <a:ext cx="1449705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Local Project Folder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562808" y="3350538"/>
            <a:ext cx="6639878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User's static website files ready for deployment</a:t>
            </a:r>
            <a:endParaRPr lang="en-US" sz="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544366"/>
            <a:ext cx="6864906" cy="4502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27714" y="3107174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Bash Script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7427714" y="3350538"/>
            <a:ext cx="6639878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auto-deploy.sh</a:t>
            </a: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orchestration layer for the deployment process</a:t>
            </a:r>
            <a:endParaRPr lang="en-US" sz="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94" y="3643193"/>
            <a:ext cx="6864906" cy="4502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62808" y="4206002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API</a:t>
            </a:r>
            <a:endParaRPr lang="en-US" sz="1100" dirty="0"/>
          </a:p>
        </p:txBody>
      </p:sp>
      <p:sp>
        <p:nvSpPr>
          <p:cNvPr id="13" name="Text 7"/>
          <p:cNvSpPr/>
          <p:nvPr/>
        </p:nvSpPr>
        <p:spPr>
          <a:xfrm>
            <a:off x="562808" y="4449366"/>
            <a:ext cx="6639878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for repository creation and pushing code to version control</a:t>
            </a:r>
            <a:endParaRPr lang="en-US" sz="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643193"/>
            <a:ext cx="6864906" cy="45029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27714" y="4206002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Netlify API</a:t>
            </a:r>
            <a:endParaRPr lang="en-US" sz="1100" dirty="0"/>
          </a:p>
        </p:txBody>
      </p:sp>
      <p:sp>
        <p:nvSpPr>
          <p:cNvPr id="16" name="Text 9"/>
          <p:cNvSpPr/>
          <p:nvPr/>
        </p:nvSpPr>
        <p:spPr>
          <a:xfrm>
            <a:off x="7427714" y="4449366"/>
            <a:ext cx="6639878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site creation and triggers the deployment pipeline</a:t>
            </a:r>
            <a:endParaRPr lang="en-US" sz="8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294" y="4742021"/>
            <a:ext cx="6864906" cy="45029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62808" y="5304830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Deployment</a:t>
            </a:r>
            <a:endParaRPr lang="en-US" sz="1100" dirty="0"/>
          </a:p>
        </p:txBody>
      </p:sp>
      <p:sp>
        <p:nvSpPr>
          <p:cNvPr id="19" name="Text 11"/>
          <p:cNvSpPr/>
          <p:nvPr/>
        </p:nvSpPr>
        <p:spPr>
          <a:xfrm>
            <a:off x="562808" y="5548193"/>
            <a:ext cx="6639878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deployed website accessible via a unique Netlify URL</a:t>
            </a:r>
            <a:endParaRPr lang="en-US" sz="850" dirty="0"/>
          </a:p>
        </p:txBody>
      </p:sp>
      <p:sp>
        <p:nvSpPr>
          <p:cNvPr id="20" name="Text 12"/>
          <p:cNvSpPr/>
          <p:nvPr/>
        </p:nvSpPr>
        <p:spPr>
          <a:xfrm>
            <a:off x="450294" y="6009680"/>
            <a:ext cx="225194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Components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450294" y="6459855"/>
            <a:ext cx="4501515" cy="679013"/>
          </a:xfrm>
          <a:prstGeom prst="roundRect">
            <a:avLst>
              <a:gd name="adj" fmla="val 2487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4"/>
          <p:cNvSpPr/>
          <p:nvPr/>
        </p:nvSpPr>
        <p:spPr>
          <a:xfrm>
            <a:off x="578048" y="6587609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CLI Interface</a:t>
            </a:r>
            <a:endParaRPr lang="en-US" sz="1100" dirty="0"/>
          </a:p>
        </p:txBody>
      </p:sp>
      <p:sp>
        <p:nvSpPr>
          <p:cNvPr id="23" name="Text 15"/>
          <p:cNvSpPr/>
          <p:nvPr/>
        </p:nvSpPr>
        <p:spPr>
          <a:xfrm>
            <a:off x="578048" y="6830973"/>
            <a:ext cx="4246007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Bash script for seamless user interaction</a:t>
            </a:r>
            <a:endParaRPr lang="en-US" sz="850" dirty="0"/>
          </a:p>
        </p:txBody>
      </p:sp>
      <p:sp>
        <p:nvSpPr>
          <p:cNvPr id="24" name="Shape 16"/>
          <p:cNvSpPr/>
          <p:nvPr/>
        </p:nvSpPr>
        <p:spPr>
          <a:xfrm>
            <a:off x="5064323" y="6459855"/>
            <a:ext cx="4501634" cy="679013"/>
          </a:xfrm>
          <a:prstGeom prst="roundRect">
            <a:avLst>
              <a:gd name="adj" fmla="val 2487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17"/>
          <p:cNvSpPr/>
          <p:nvPr/>
        </p:nvSpPr>
        <p:spPr>
          <a:xfrm>
            <a:off x="5192078" y="6587609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 Operations</a:t>
            </a:r>
            <a:endParaRPr lang="en-US" sz="1100" dirty="0"/>
          </a:p>
        </p:txBody>
      </p:sp>
      <p:sp>
        <p:nvSpPr>
          <p:cNvPr id="26" name="Text 18"/>
          <p:cNvSpPr/>
          <p:nvPr/>
        </p:nvSpPr>
        <p:spPr>
          <a:xfrm>
            <a:off x="5192078" y="6830973"/>
            <a:ext cx="4246126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repository initialization and code push</a:t>
            </a:r>
            <a:endParaRPr lang="en-US" sz="850" dirty="0"/>
          </a:p>
        </p:txBody>
      </p:sp>
      <p:sp>
        <p:nvSpPr>
          <p:cNvPr id="27" name="Shape 19"/>
          <p:cNvSpPr/>
          <p:nvPr/>
        </p:nvSpPr>
        <p:spPr>
          <a:xfrm>
            <a:off x="9678472" y="6459855"/>
            <a:ext cx="4501515" cy="679013"/>
          </a:xfrm>
          <a:prstGeom prst="roundRect">
            <a:avLst>
              <a:gd name="adj" fmla="val 2487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0"/>
          <p:cNvSpPr/>
          <p:nvPr/>
        </p:nvSpPr>
        <p:spPr>
          <a:xfrm>
            <a:off x="9806226" y="6587609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</a:t>
            </a:r>
            <a:endParaRPr lang="en-US" sz="1100" dirty="0"/>
          </a:p>
        </p:txBody>
      </p:sp>
      <p:sp>
        <p:nvSpPr>
          <p:cNvPr id="29" name="Text 21"/>
          <p:cNvSpPr/>
          <p:nvPr/>
        </p:nvSpPr>
        <p:spPr>
          <a:xfrm>
            <a:off x="9806226" y="6830973"/>
            <a:ext cx="4246007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 API calls via </a:t>
            </a:r>
            <a:r>
              <a:rPr lang="en-US" sz="85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curl</a:t>
            </a: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external services</a:t>
            </a:r>
            <a:endParaRPr lang="en-US" sz="850" dirty="0"/>
          </a:p>
        </p:txBody>
      </p:sp>
      <p:sp>
        <p:nvSpPr>
          <p:cNvPr id="30" name="Shape 22"/>
          <p:cNvSpPr/>
          <p:nvPr/>
        </p:nvSpPr>
        <p:spPr>
          <a:xfrm>
            <a:off x="450294" y="7251383"/>
            <a:ext cx="6808589" cy="679013"/>
          </a:xfrm>
          <a:prstGeom prst="roundRect">
            <a:avLst>
              <a:gd name="adj" fmla="val 2487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3"/>
          <p:cNvSpPr/>
          <p:nvPr/>
        </p:nvSpPr>
        <p:spPr>
          <a:xfrm>
            <a:off x="578048" y="7379137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Packaging</a:t>
            </a:r>
            <a:endParaRPr lang="en-US" sz="1100" dirty="0"/>
          </a:p>
        </p:txBody>
      </p:sp>
      <p:sp>
        <p:nvSpPr>
          <p:cNvPr id="32" name="Text 24"/>
          <p:cNvSpPr/>
          <p:nvPr/>
        </p:nvSpPr>
        <p:spPr>
          <a:xfrm>
            <a:off x="578048" y="7622500"/>
            <a:ext cx="6553081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Zip compression for efficient deployment of project files</a:t>
            </a:r>
            <a:endParaRPr lang="en-US" sz="850" dirty="0"/>
          </a:p>
        </p:txBody>
      </p:sp>
      <p:sp>
        <p:nvSpPr>
          <p:cNvPr id="33" name="Shape 25"/>
          <p:cNvSpPr/>
          <p:nvPr/>
        </p:nvSpPr>
        <p:spPr>
          <a:xfrm>
            <a:off x="7371398" y="7251383"/>
            <a:ext cx="6808589" cy="679013"/>
          </a:xfrm>
          <a:prstGeom prst="roundRect">
            <a:avLst>
              <a:gd name="adj" fmla="val 2487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26"/>
          <p:cNvSpPr/>
          <p:nvPr/>
        </p:nvSpPr>
        <p:spPr>
          <a:xfrm>
            <a:off x="7499152" y="7379137"/>
            <a:ext cx="140743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Validation</a:t>
            </a:r>
            <a:endParaRPr lang="en-US" sz="1100" dirty="0"/>
          </a:p>
        </p:txBody>
      </p:sp>
      <p:sp>
        <p:nvSpPr>
          <p:cNvPr id="35" name="Text 27"/>
          <p:cNvSpPr/>
          <p:nvPr/>
        </p:nvSpPr>
        <p:spPr>
          <a:xfrm>
            <a:off x="7499152" y="7622500"/>
            <a:ext cx="6553081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and path verification for robust operation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491" y="345281"/>
            <a:ext cx="3685580" cy="391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Workflow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626864" y="1175861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01491" y="1093589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551" y="1187648"/>
            <a:ext cx="188000" cy="188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2983" y="1113234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 Collection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002983" y="1384221"/>
            <a:ext cx="13125926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provides project name, folder path, GitHub username, and authentication tokens via CLI prompts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814864" y="2053590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89491" y="1971318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550" y="2065377"/>
            <a:ext cx="188000" cy="1880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90982" y="1990963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Validation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190982" y="2261949"/>
            <a:ext cx="12937927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Script validates all inputs, checks folder existence, and verifies token availability</a:t>
            </a:r>
            <a:endParaRPr lang="en-US" sz="950" dirty="0"/>
          </a:p>
        </p:txBody>
      </p:sp>
      <p:sp>
        <p:nvSpPr>
          <p:cNvPr id="13" name="Shape 9"/>
          <p:cNvSpPr/>
          <p:nvPr/>
        </p:nvSpPr>
        <p:spPr>
          <a:xfrm>
            <a:off x="1002983" y="2931319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877610" y="2849047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669" y="2943106"/>
            <a:ext cx="188000" cy="1880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79101" y="2868692"/>
            <a:ext cx="2262307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Repository Creation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1379101" y="3139678"/>
            <a:ext cx="12749808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repository creation using GitHub REST API with provided credentials</a:t>
            </a:r>
            <a:endParaRPr lang="en-US" sz="950" dirty="0"/>
          </a:p>
        </p:txBody>
      </p:sp>
      <p:sp>
        <p:nvSpPr>
          <p:cNvPr id="18" name="Shape 13"/>
          <p:cNvSpPr/>
          <p:nvPr/>
        </p:nvSpPr>
        <p:spPr>
          <a:xfrm>
            <a:off x="1191101" y="3809047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65728" y="3726775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9788" y="3820835"/>
            <a:ext cx="188000" cy="1880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67220" y="3746421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 Operations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1567220" y="4017407"/>
            <a:ext cx="12561689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Initialize Git, commit all files, and push to newly created GitHub repository</a:t>
            </a:r>
            <a:endParaRPr lang="en-US" sz="950" dirty="0"/>
          </a:p>
        </p:txBody>
      </p:sp>
      <p:sp>
        <p:nvSpPr>
          <p:cNvPr id="23" name="Shape 17"/>
          <p:cNvSpPr/>
          <p:nvPr/>
        </p:nvSpPr>
        <p:spPr>
          <a:xfrm>
            <a:off x="1002983" y="4686776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877610" y="4604504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1669" y="4698563"/>
            <a:ext cx="188000" cy="1880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379101" y="4624149"/>
            <a:ext cx="1640681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Netlify Site Creation</a:t>
            </a:r>
            <a:endParaRPr lang="en-US" sz="1200" dirty="0"/>
          </a:p>
        </p:txBody>
      </p:sp>
      <p:sp>
        <p:nvSpPr>
          <p:cNvPr id="27" name="Text 20"/>
          <p:cNvSpPr/>
          <p:nvPr/>
        </p:nvSpPr>
        <p:spPr>
          <a:xfrm>
            <a:off x="1379101" y="4895136"/>
            <a:ext cx="12749808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unique Netlify site with random subdomain to avoid conflicts</a:t>
            </a:r>
            <a:endParaRPr lang="en-US" sz="950" dirty="0"/>
          </a:p>
        </p:txBody>
      </p:sp>
      <p:sp>
        <p:nvSpPr>
          <p:cNvPr id="28" name="Shape 21"/>
          <p:cNvSpPr/>
          <p:nvPr/>
        </p:nvSpPr>
        <p:spPr>
          <a:xfrm>
            <a:off x="814864" y="5564505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689491" y="5482233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550" y="5576292"/>
            <a:ext cx="188000" cy="18800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190982" y="5501878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Folder Selection</a:t>
            </a:r>
            <a:endParaRPr lang="en-US" sz="1200" dirty="0"/>
          </a:p>
        </p:txBody>
      </p:sp>
      <p:sp>
        <p:nvSpPr>
          <p:cNvPr id="32" name="Text 24"/>
          <p:cNvSpPr/>
          <p:nvPr/>
        </p:nvSpPr>
        <p:spPr>
          <a:xfrm>
            <a:off x="1190982" y="5772864"/>
            <a:ext cx="12937927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selects deployment folder (., build, dist, or public)</a:t>
            </a:r>
            <a:endParaRPr lang="en-US" sz="950" dirty="0"/>
          </a:p>
        </p:txBody>
      </p:sp>
      <p:sp>
        <p:nvSpPr>
          <p:cNvPr id="33" name="Shape 25"/>
          <p:cNvSpPr/>
          <p:nvPr/>
        </p:nvSpPr>
        <p:spPr>
          <a:xfrm>
            <a:off x="626864" y="6442234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26"/>
          <p:cNvSpPr/>
          <p:nvPr/>
        </p:nvSpPr>
        <p:spPr>
          <a:xfrm>
            <a:off x="501491" y="6359962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5551" y="6454021"/>
            <a:ext cx="188000" cy="188000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1002983" y="6379607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</a:t>
            </a:r>
            <a:endParaRPr lang="en-US" sz="1200" dirty="0"/>
          </a:p>
        </p:txBody>
      </p:sp>
      <p:sp>
        <p:nvSpPr>
          <p:cNvPr id="37" name="Text 28"/>
          <p:cNvSpPr/>
          <p:nvPr/>
        </p:nvSpPr>
        <p:spPr>
          <a:xfrm>
            <a:off x="1002983" y="6650593"/>
            <a:ext cx="13125926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Zip selected folder and deploy to Netlify via API</a:t>
            </a:r>
            <a:endParaRPr lang="en-US" sz="950" dirty="0"/>
          </a:p>
        </p:txBody>
      </p:sp>
      <p:sp>
        <p:nvSpPr>
          <p:cNvPr id="38" name="Shape 29"/>
          <p:cNvSpPr/>
          <p:nvPr/>
        </p:nvSpPr>
        <p:spPr>
          <a:xfrm>
            <a:off x="814864" y="7319963"/>
            <a:ext cx="125373" cy="564237"/>
          </a:xfrm>
          <a:prstGeom prst="roundRect">
            <a:avLst>
              <a:gd name="adj" fmla="val 1500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0"/>
          <p:cNvSpPr/>
          <p:nvPr/>
        </p:nvSpPr>
        <p:spPr>
          <a:xfrm>
            <a:off x="689491" y="7237690"/>
            <a:ext cx="376118" cy="376118"/>
          </a:xfrm>
          <a:prstGeom prst="roundRect">
            <a:avLst>
              <a:gd name="adj" fmla="val 12155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0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3550" y="7331750"/>
            <a:ext cx="188000" cy="188000"/>
          </a:xfrm>
          <a:prstGeom prst="rect">
            <a:avLst/>
          </a:prstGeom>
        </p:spPr>
      </p:pic>
      <p:sp>
        <p:nvSpPr>
          <p:cNvPr id="41" name="Text 31"/>
          <p:cNvSpPr/>
          <p:nvPr/>
        </p:nvSpPr>
        <p:spPr>
          <a:xfrm>
            <a:off x="1190982" y="7257336"/>
            <a:ext cx="1567339" cy="195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URL</a:t>
            </a:r>
            <a:endParaRPr lang="en-US" sz="1200" dirty="0"/>
          </a:p>
        </p:txBody>
      </p:sp>
      <p:sp>
        <p:nvSpPr>
          <p:cNvPr id="42" name="Text 32"/>
          <p:cNvSpPr/>
          <p:nvPr/>
        </p:nvSpPr>
        <p:spPr>
          <a:xfrm>
            <a:off x="1190982" y="7528322"/>
            <a:ext cx="12937927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 unique Netlify URL for immediate access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936" y="554950"/>
            <a:ext cx="3924657" cy="490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Features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627936" y="1594842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" y="1571982"/>
            <a:ext cx="6608802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31" y="1359456"/>
            <a:ext cx="470892" cy="4708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38039" y="1477208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807720" y="1987272"/>
            <a:ext cx="3117652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Single-Command Deployment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807720" y="2326719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deployment pipeline executed with one script command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7393662" y="1594842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662" y="1571982"/>
            <a:ext cx="6608802" cy="914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558" y="1359456"/>
            <a:ext cx="470892" cy="47089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603766" y="1477208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7573447" y="1987272"/>
            <a:ext cx="303788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Automatic GitHub Integration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7573447" y="2326719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repository, initializes Git, commits, and pushes code automatically</a:t>
            </a:r>
            <a:endParaRPr lang="en-US" sz="1200" dirty="0"/>
          </a:p>
        </p:txBody>
      </p:sp>
      <p:sp>
        <p:nvSpPr>
          <p:cNvPr id="15" name="Shape 9"/>
          <p:cNvSpPr/>
          <p:nvPr/>
        </p:nvSpPr>
        <p:spPr>
          <a:xfrm>
            <a:off x="627936" y="3150037"/>
            <a:ext cx="6608802" cy="1414105"/>
          </a:xfrm>
          <a:prstGeom prst="roundRect">
            <a:avLst>
              <a:gd name="adj" fmla="val 7760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" y="3127177"/>
            <a:ext cx="6608802" cy="9144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31" y="2914650"/>
            <a:ext cx="470892" cy="47089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38039" y="3032403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450" dirty="0"/>
          </a:p>
        </p:txBody>
      </p:sp>
      <p:sp>
        <p:nvSpPr>
          <p:cNvPr id="19" name="Text 11"/>
          <p:cNvSpPr/>
          <p:nvPr/>
        </p:nvSpPr>
        <p:spPr>
          <a:xfrm>
            <a:off x="807720" y="3542467"/>
            <a:ext cx="196226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Netlify Automation</a:t>
            </a:r>
            <a:endParaRPr lang="en-US" sz="1500" dirty="0"/>
          </a:p>
        </p:txBody>
      </p:sp>
      <p:sp>
        <p:nvSpPr>
          <p:cNvPr id="20" name="Text 12"/>
          <p:cNvSpPr/>
          <p:nvPr/>
        </p:nvSpPr>
        <p:spPr>
          <a:xfrm>
            <a:off x="807720" y="3881914"/>
            <a:ext cx="6249233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unique subdomain, creates site, and deploys with zero manual configuration</a:t>
            </a:r>
            <a:endParaRPr lang="en-US" sz="1200" dirty="0"/>
          </a:p>
        </p:txBody>
      </p:sp>
      <p:sp>
        <p:nvSpPr>
          <p:cNvPr id="21" name="Shape 13"/>
          <p:cNvSpPr/>
          <p:nvPr/>
        </p:nvSpPr>
        <p:spPr>
          <a:xfrm>
            <a:off x="7393662" y="3150037"/>
            <a:ext cx="6608802" cy="1414105"/>
          </a:xfrm>
          <a:prstGeom prst="roundRect">
            <a:avLst>
              <a:gd name="adj" fmla="val 7760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662" y="3127177"/>
            <a:ext cx="6608802" cy="9144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558" y="2914650"/>
            <a:ext cx="470892" cy="47089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603766" y="3032403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450" dirty="0"/>
          </a:p>
        </p:txBody>
      </p:sp>
      <p:sp>
        <p:nvSpPr>
          <p:cNvPr id="25" name="Text 15"/>
          <p:cNvSpPr/>
          <p:nvPr/>
        </p:nvSpPr>
        <p:spPr>
          <a:xfrm>
            <a:off x="7573447" y="3542467"/>
            <a:ext cx="2483882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Flexible Folder Selection</a:t>
            </a:r>
            <a:endParaRPr lang="en-US" sz="1500" dirty="0"/>
          </a:p>
        </p:txBody>
      </p:sp>
      <p:sp>
        <p:nvSpPr>
          <p:cNvPr id="26" name="Text 16"/>
          <p:cNvSpPr/>
          <p:nvPr/>
        </p:nvSpPr>
        <p:spPr>
          <a:xfrm>
            <a:off x="7573447" y="3881914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deployment from root (.) or build directories (build, dist, public)</a:t>
            </a:r>
            <a:endParaRPr lang="en-US" sz="1200" dirty="0"/>
          </a:p>
        </p:txBody>
      </p:sp>
      <p:sp>
        <p:nvSpPr>
          <p:cNvPr id="27" name="Shape 17"/>
          <p:cNvSpPr/>
          <p:nvPr/>
        </p:nvSpPr>
        <p:spPr>
          <a:xfrm>
            <a:off x="627936" y="4956453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" y="4933593"/>
            <a:ext cx="6608802" cy="91440"/>
          </a:xfrm>
          <a:prstGeom prst="rect">
            <a:avLst/>
          </a:prstGeom>
        </p:spPr>
      </p:pic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31" y="4721066"/>
            <a:ext cx="470892" cy="47089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3838039" y="4838819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450" dirty="0"/>
          </a:p>
        </p:txBody>
      </p:sp>
      <p:sp>
        <p:nvSpPr>
          <p:cNvPr id="31" name="Text 19"/>
          <p:cNvSpPr/>
          <p:nvPr/>
        </p:nvSpPr>
        <p:spPr>
          <a:xfrm>
            <a:off x="807720" y="5348883"/>
            <a:ext cx="205478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Feedback</a:t>
            </a:r>
            <a:endParaRPr lang="en-US" sz="1500" dirty="0"/>
          </a:p>
        </p:txBody>
      </p:sp>
      <p:sp>
        <p:nvSpPr>
          <p:cNvPr id="32" name="Text 20"/>
          <p:cNvSpPr/>
          <p:nvPr/>
        </p:nvSpPr>
        <p:spPr>
          <a:xfrm>
            <a:off x="807720" y="5688330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terminal messages show progress, errors, and success status at each step</a:t>
            </a:r>
            <a:endParaRPr lang="en-US" sz="1200" dirty="0"/>
          </a:p>
        </p:txBody>
      </p:sp>
      <p:sp>
        <p:nvSpPr>
          <p:cNvPr id="33" name="Shape 21"/>
          <p:cNvSpPr/>
          <p:nvPr/>
        </p:nvSpPr>
        <p:spPr>
          <a:xfrm>
            <a:off x="7393662" y="4956453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4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662" y="4933593"/>
            <a:ext cx="6608802" cy="91440"/>
          </a:xfrm>
          <a:prstGeom prst="rect">
            <a:avLst/>
          </a:prstGeom>
        </p:spPr>
      </p:pic>
      <p:pic>
        <p:nvPicPr>
          <p:cNvPr id="35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558" y="4721066"/>
            <a:ext cx="470892" cy="470892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10603766" y="4838819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</a:t>
            </a:r>
            <a:endParaRPr lang="en-US" sz="1450" dirty="0"/>
          </a:p>
        </p:txBody>
      </p:sp>
      <p:sp>
        <p:nvSpPr>
          <p:cNvPr id="37" name="Text 23"/>
          <p:cNvSpPr/>
          <p:nvPr/>
        </p:nvSpPr>
        <p:spPr>
          <a:xfrm>
            <a:off x="7573447" y="5348883"/>
            <a:ext cx="196226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 Validation</a:t>
            </a:r>
            <a:endParaRPr lang="en-US" sz="1500" dirty="0"/>
          </a:p>
        </p:txBody>
      </p:sp>
      <p:sp>
        <p:nvSpPr>
          <p:cNvPr id="38" name="Text 24"/>
          <p:cNvSpPr/>
          <p:nvPr/>
        </p:nvSpPr>
        <p:spPr>
          <a:xfrm>
            <a:off x="7573447" y="5688330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validation of paths, tokens, and folder existence before deployment</a:t>
            </a:r>
            <a:endParaRPr lang="en-US" sz="1200" dirty="0"/>
          </a:p>
        </p:txBody>
      </p:sp>
      <p:sp>
        <p:nvSpPr>
          <p:cNvPr id="39" name="Shape 25"/>
          <p:cNvSpPr/>
          <p:nvPr/>
        </p:nvSpPr>
        <p:spPr>
          <a:xfrm>
            <a:off x="627936" y="6511647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6" y="6488787"/>
            <a:ext cx="6608802" cy="91440"/>
          </a:xfrm>
          <a:prstGeom prst="rect">
            <a:avLst/>
          </a:prstGeom>
        </p:spPr>
      </p:pic>
      <p:pic>
        <p:nvPicPr>
          <p:cNvPr id="41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31" y="6276261"/>
            <a:ext cx="470892" cy="470892"/>
          </a:xfrm>
          <a:prstGeom prst="rect">
            <a:avLst/>
          </a:prstGeom>
        </p:spPr>
      </p:pic>
      <p:sp>
        <p:nvSpPr>
          <p:cNvPr id="42" name="Text 26"/>
          <p:cNvSpPr/>
          <p:nvPr/>
        </p:nvSpPr>
        <p:spPr>
          <a:xfrm>
            <a:off x="3838039" y="6394013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</a:t>
            </a:r>
            <a:endParaRPr lang="en-US" sz="1450" dirty="0"/>
          </a:p>
        </p:txBody>
      </p:sp>
      <p:sp>
        <p:nvSpPr>
          <p:cNvPr id="43" name="Text 27"/>
          <p:cNvSpPr/>
          <p:nvPr/>
        </p:nvSpPr>
        <p:spPr>
          <a:xfrm>
            <a:off x="807720" y="6904077"/>
            <a:ext cx="244744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Unique URL Generation</a:t>
            </a:r>
            <a:endParaRPr lang="en-US" sz="1500" dirty="0"/>
          </a:p>
        </p:txBody>
      </p:sp>
      <p:sp>
        <p:nvSpPr>
          <p:cNvPr id="44" name="Text 28"/>
          <p:cNvSpPr/>
          <p:nvPr/>
        </p:nvSpPr>
        <p:spPr>
          <a:xfrm>
            <a:off x="807720" y="7243524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ID appended to site name prevents deployment conflicts</a:t>
            </a:r>
            <a:endParaRPr lang="en-US" sz="1200" dirty="0"/>
          </a:p>
        </p:txBody>
      </p:sp>
      <p:sp>
        <p:nvSpPr>
          <p:cNvPr id="45" name="Shape 29"/>
          <p:cNvSpPr/>
          <p:nvPr/>
        </p:nvSpPr>
        <p:spPr>
          <a:xfrm>
            <a:off x="7393662" y="6511647"/>
            <a:ext cx="6608802" cy="1162883"/>
          </a:xfrm>
          <a:prstGeom prst="roundRect">
            <a:avLst>
              <a:gd name="adj" fmla="val 9436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6" name="Image 1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662" y="6488787"/>
            <a:ext cx="6608802" cy="91440"/>
          </a:xfrm>
          <a:prstGeom prst="rect">
            <a:avLst/>
          </a:prstGeom>
        </p:spPr>
      </p:pic>
      <p:pic>
        <p:nvPicPr>
          <p:cNvPr id="47" name="Image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558" y="6276261"/>
            <a:ext cx="470892" cy="470892"/>
          </a:xfrm>
          <a:prstGeom prst="rect">
            <a:avLst/>
          </a:prstGeom>
        </p:spPr>
      </p:pic>
      <p:sp>
        <p:nvSpPr>
          <p:cNvPr id="48" name="Text 30"/>
          <p:cNvSpPr/>
          <p:nvPr/>
        </p:nvSpPr>
        <p:spPr>
          <a:xfrm>
            <a:off x="10603766" y="6394013"/>
            <a:ext cx="18835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</a:t>
            </a:r>
            <a:endParaRPr lang="en-US" sz="1450" dirty="0"/>
          </a:p>
        </p:txBody>
      </p:sp>
      <p:sp>
        <p:nvSpPr>
          <p:cNvPr id="49" name="Text 31"/>
          <p:cNvSpPr/>
          <p:nvPr/>
        </p:nvSpPr>
        <p:spPr>
          <a:xfrm>
            <a:off x="7573447" y="6904077"/>
            <a:ext cx="196226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Error Handling</a:t>
            </a:r>
            <a:endParaRPr lang="en-US" sz="1500" dirty="0"/>
          </a:p>
        </p:txBody>
      </p:sp>
      <p:sp>
        <p:nvSpPr>
          <p:cNvPr id="50" name="Text 32"/>
          <p:cNvSpPr/>
          <p:nvPr/>
        </p:nvSpPr>
        <p:spPr>
          <a:xfrm>
            <a:off x="7573447" y="7243524"/>
            <a:ext cx="624923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Fail-fast approach with informative error messages for quick troubleshooting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83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636" y="2871907"/>
            <a:ext cx="4416862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Stack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06636" y="3865483"/>
            <a:ext cx="36049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Version Control &amp; Hosting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06636" y="4373285"/>
            <a:ext cx="407277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Manage project code and version control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06636" y="4717733"/>
            <a:ext cx="407277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Cloud-based repository storage and REST API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06636" y="5344835"/>
            <a:ext cx="407277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 API: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Automated repository creation and management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06636" y="6086713"/>
            <a:ext cx="298882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Deployment Platform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06636" y="6594515"/>
            <a:ext cx="407277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Netlify: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Static site hosting with unique URLs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06636" y="6938963"/>
            <a:ext cx="407277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Netlify API: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Automated site creation and deployment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218033" y="3865483"/>
            <a:ext cx="324159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Scripting &amp; Automation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218033" y="4373285"/>
            <a:ext cx="407277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Bash: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Core scripting language for automation pipeline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5218033" y="5000387"/>
            <a:ext cx="407277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curl: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HTTP client for REST API communication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5218033" y="5344835"/>
            <a:ext cx="407277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zip: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Package project files for deployment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729430" y="3865483"/>
            <a:ext cx="374380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Development Environment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9729430" y="4373285"/>
            <a:ext cx="4209336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Linux/Unix: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Script execution environment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9729430" y="4717733"/>
            <a:ext cx="4209336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VS Code/Sublime: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Development and editing tools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9729430" y="5459611"/>
            <a:ext cx="313217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Technologies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729430" y="5967413"/>
            <a:ext cx="4209336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HTML/CSS/JavaScript: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Static website content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9729430" y="6311860"/>
            <a:ext cx="4209336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React/Vue/Angular:</a:t>
            </a: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Optional build-based frameworks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01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Management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692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DevOps Auto-Deploy System does not use a traditional database. Instead, it relies on remote APIs and the local filesystem for data management.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25247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693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GitHub Repository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098608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Storage: GitHub Cloud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Access: REST API via curl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2925247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3669387"/>
            <a:ext cx="338137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Netlify Site &amp; Deployment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40986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Storage: Netlify Cloud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Access: REST API via curl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4302" y="2925247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36693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Local Project Files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40986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Storage: Local Filesystem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Access: Bash script packages &amp; deploys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93790" y="50313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Measures: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793790" y="570107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 tokens are runtime-only (not stored)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608802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environment variable usage for safer token handling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93790" y="647497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persistent storage of sensitive credentials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793790" y="686192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data managed through secure API calls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1692</Words>
  <Application>Microsoft Office PowerPoint</Application>
  <PresentationFormat>Custom</PresentationFormat>
  <Paragraphs>282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Consolas</vt:lpstr>
      <vt:lpstr>Libre Baskerville Light</vt:lpstr>
      <vt:lpstr>Libre Baskerville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Mustafa AbdulRazek</cp:lastModifiedBy>
  <cp:revision>6</cp:revision>
  <dcterms:created xsi:type="dcterms:W3CDTF">2025-12-10T14:43:44Z</dcterms:created>
  <dcterms:modified xsi:type="dcterms:W3CDTF">2025-12-10T19:56:40Z</dcterms:modified>
</cp:coreProperties>
</file>